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7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C32"/>
    <a:srgbClr val="B38E5D"/>
    <a:srgbClr val="DDC9A3"/>
    <a:srgbClr val="9F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BF258E-09A6-4E6C-ABCB-4A23AD837CE8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D55ADD-2647-4C92-BEB1-78644709682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583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122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09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367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827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9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3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88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869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3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119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642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0198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02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354AB-7746-4A61-B133-2D06547E9CE2}" type="datetimeFigureOut">
              <a:rPr lang="es-MX" smtClean="0"/>
              <a:t>16/01/2024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AB1E-19FA-415F-9174-3AFEAD8793A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087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42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330559"/>
              </p:ext>
            </p:extLst>
          </p:nvPr>
        </p:nvGraphicFramePr>
        <p:xfrm>
          <a:off x="539552" y="1063151"/>
          <a:ext cx="8280921" cy="541817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7773191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129031549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78941317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993192168"/>
                    </a:ext>
                  </a:extLst>
                </a:gridCol>
              </a:tblGrid>
              <a:tr h="7831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 DE CONCENTRACIÓN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IDENTIFICACIÓN DE TRANSFERENCIA DOCUMENTAL</a:t>
                      </a:r>
                    </a:p>
                  </a:txBody>
                  <a:tcPr marL="81638" marR="81638" marT="42456" marB="4245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1638" marR="81638" marT="42456" marB="4245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6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 la Unidad Administrativa: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01578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del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Área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generadora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 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Fecha</a:t>
                      </a: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del </a:t>
                      </a:r>
                      <a:r>
                        <a:rPr kumimoji="0" lang="en-GB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</a:t>
                      </a:r>
                      <a:endParaRPr kumimoji="0" lang="es-MX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30930"/>
                  </a:ext>
                </a:extLst>
              </a:tr>
              <a:tr h="57606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Tiempo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guarda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Concentración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3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Valor documental primario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F/C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L/J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8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045747"/>
                  </a:ext>
                </a:extLst>
              </a:tr>
              <a:tr h="1063042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____ / _____</a:t>
                      </a:r>
                      <a:endParaRPr kumimoji="0" lang="es-MX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No.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expedientes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contiene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 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56" y="1117934"/>
            <a:ext cx="1652556" cy="6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5 Rectángulo"/>
          <p:cNvSpPr>
            <a:spLocks noChangeArrowheads="1"/>
          </p:cNvSpPr>
          <p:nvPr/>
        </p:nvSpPr>
        <p:spPr bwMode="auto">
          <a:xfrm>
            <a:off x="539552" y="332656"/>
            <a:ext cx="8280919" cy="541702"/>
          </a:xfrm>
          <a:prstGeom prst="rect">
            <a:avLst/>
          </a:prstGeom>
          <a:solidFill>
            <a:srgbClr val="B38E5D"/>
          </a:solidFill>
          <a:ln>
            <a:noFill/>
          </a:ln>
        </p:spPr>
        <p:txBody>
          <a:bodyPr wrap="square" lIns="82945" tIns="41473" rIns="82945" bIns="41473">
            <a:spAutoFit/>
          </a:bodyPr>
          <a:lstStyle/>
          <a:p>
            <a:pPr algn="ctr">
              <a:lnSpc>
                <a:spcPct val="93000"/>
              </a:lnSpc>
              <a:spcBef>
                <a:spcPts val="1474"/>
              </a:spcBef>
              <a:buClr>
                <a:srgbClr val="D6009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chemeClr val="bg1"/>
                </a:solidFill>
                <a:latin typeface="Montserrat" panose="00000500000000000000" pitchFamily="2" charset="0"/>
                <a:ea typeface="Lucida Sans Unicode" pitchFamily="34" charset="0"/>
                <a:cs typeface="Lucida Sans Unicode" pitchFamily="34" charset="0"/>
              </a:rPr>
              <a:t>FORMATO EDITABLE </a:t>
            </a:r>
            <a:r>
              <a:rPr lang="en-GB" sz="1600" dirty="0">
                <a:solidFill>
                  <a:schemeClr val="bg1"/>
                </a:solidFill>
                <a:latin typeface="Montserrat" panose="00000500000000000000" pitchFamily="2" charset="0"/>
                <a:ea typeface="Lucida Sans Unicode" pitchFamily="34" charset="0"/>
                <a:cs typeface="Lucida Sans Unicode" pitchFamily="34" charset="0"/>
              </a:rPr>
              <a:t>DE “CÉDULA DE IDENTIFICACIÓN DE CAJAS DE TRANSFERENCIA DOCUMENTAL PRIMARIA”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083119"/>
            <a:ext cx="1491464" cy="72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47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42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63326"/>
              </p:ext>
            </p:extLst>
          </p:nvPr>
        </p:nvGraphicFramePr>
        <p:xfrm>
          <a:off x="467544" y="816837"/>
          <a:ext cx="8352761" cy="592453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407773191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170981013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789413171"/>
                    </a:ext>
                  </a:extLst>
                </a:gridCol>
                <a:gridCol w="144183">
                  <a:extLst>
                    <a:ext uri="{9D8B030D-6E8A-4147-A177-3AD203B41FA5}">
                      <a16:colId xmlns:a16="http://schemas.microsoft.com/office/drawing/2014/main" val="2993192168"/>
                    </a:ext>
                  </a:extLst>
                </a:gridCol>
                <a:gridCol w="1295977">
                  <a:extLst>
                    <a:ext uri="{9D8B030D-6E8A-4147-A177-3AD203B41FA5}">
                      <a16:colId xmlns:a16="http://schemas.microsoft.com/office/drawing/2014/main" val="1589809589"/>
                    </a:ext>
                  </a:extLst>
                </a:gridCol>
              </a:tblGrid>
              <a:tr h="6876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 DE CONCENTRACIÓN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IDENTIFICACIÓN DE TRANSFERENCIA DOCUMENTAL</a:t>
                      </a: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1638" marR="81638" marT="42456" marB="4245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568"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 la Unidad Administrativa: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 el nombre de la Unidad Administrativa u Órgano Administrativo Desconcentrado que realiza la transferencia.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01578"/>
                  </a:ext>
                </a:extLst>
              </a:tr>
              <a:tr h="55401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Nombre del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Área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generadora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 el nombre del área generadora de los expedientes a transferir (Dirección de Área, Subdirección, Departamento, etc.).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Asentar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le designó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Unidad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Administrativa u Órgano Administrativo Desconcentrado al oficio de solicitud de transferencia. 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Fecha</a:t>
                      </a: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del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fecha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del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oficio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solicitud de </a:t>
                      </a:r>
                      <a:r>
                        <a:rPr kumimoji="0" lang="es-MX" sz="12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transferencia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documental.</a:t>
                      </a:r>
                      <a:endParaRPr kumimoji="0" lang="es-MX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30930"/>
                  </a:ext>
                </a:extLst>
              </a:tr>
              <a:tr h="57606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Tiempo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guarda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s-MX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Archivo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Concentración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 base en el Inventario de Transferencia Documental, registrar una de las 2 opciones: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El plazo de conservación de los expedientes en el Archivo de Concentración.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Tx/>
                        <a:buSzPct val="70000"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Para baja definitiva por haber cumplido su vigencia documental. </a:t>
                      </a: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6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Valor documental primario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 el recuadro correspondiente marcar con una “X” el valor o valores documentales de los expedientes contenidos en la caja.</a:t>
                      </a:r>
                      <a:endParaRPr kumimoji="0" lang="es-MX" sz="17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F/C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L/J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58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691C32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Administrativo</a:t>
                      </a: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Fiscal o Contable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Legal o Jurídico</a:t>
                      </a: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45747"/>
                  </a:ext>
                </a:extLst>
              </a:tr>
              <a:tr h="127256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 ____ / _____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Anotar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se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rotula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con la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Cédula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,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separando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con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una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diagonal, el total de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cajas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a </a:t>
                      </a:r>
                      <a:r>
                        <a:rPr kumimoji="0" lang="en-GB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transferir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200" b="1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Ejemplo</a:t>
                      </a:r>
                      <a:r>
                        <a:rPr kumimoji="0" lang="en-GB" sz="1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14/25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modificar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tamaño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la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letra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en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formato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editable. </a:t>
                      </a: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No. de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expedientes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contiene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691C32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: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Asentar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el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número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de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expedientes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que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contiene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la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caja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identificada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 con la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Cédula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Lucida Sans Unicode" pitchFamily="34" charset="0"/>
                          <a:cs typeface="Lucida Sans Unicode" pitchFamily="34" charset="0"/>
                        </a:rPr>
                        <a:t>. 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81638" marR="81638" marT="42456" marB="424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70" name="5 Rectángulo"/>
          <p:cNvSpPr>
            <a:spLocks noChangeArrowheads="1"/>
          </p:cNvSpPr>
          <p:nvPr/>
        </p:nvSpPr>
        <p:spPr bwMode="auto">
          <a:xfrm>
            <a:off x="493832" y="210694"/>
            <a:ext cx="8280919" cy="541702"/>
          </a:xfrm>
          <a:prstGeom prst="rect">
            <a:avLst/>
          </a:prstGeom>
          <a:solidFill>
            <a:srgbClr val="B38E5D"/>
          </a:solidFill>
          <a:ln>
            <a:noFill/>
          </a:ln>
        </p:spPr>
        <p:txBody>
          <a:bodyPr wrap="square" lIns="82945" tIns="41473" rIns="82945" bIns="41473">
            <a:spAutoFit/>
          </a:bodyPr>
          <a:lstStyle/>
          <a:p>
            <a:pPr algn="ctr">
              <a:lnSpc>
                <a:spcPct val="93000"/>
              </a:lnSpc>
              <a:spcBef>
                <a:spcPts val="1474"/>
              </a:spcBef>
              <a:buClr>
                <a:srgbClr val="D60093"/>
              </a:buClr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chemeClr val="bg1"/>
                </a:solidFill>
                <a:latin typeface="Montserrat" panose="00000500000000000000" pitchFamily="2" charset="0"/>
                <a:ea typeface="Lucida Sans Unicode" pitchFamily="34" charset="0"/>
                <a:cs typeface="Lucida Sans Unicode" pitchFamily="34" charset="0"/>
              </a:rPr>
              <a:t>INSTRUCTIVO DE LA “CÉDULA DE IDENTIFICACIÓN DE CAJAS DE TRANSFERENCIA DOCUMENTAL PRIMARIA”</a:t>
            </a:r>
          </a:p>
        </p:txBody>
      </p:sp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60" y="858177"/>
            <a:ext cx="1357468" cy="53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9134" y="833539"/>
            <a:ext cx="1205617" cy="58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0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338</Words>
  <Application>Microsoft Office PowerPoint</Application>
  <PresentationFormat>Presentación en pantalla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Betanzos</dc:creator>
  <cp:lastModifiedBy>GUADALUPE LOPEZ</cp:lastModifiedBy>
  <cp:revision>52</cp:revision>
  <cp:lastPrinted>2015-02-16T20:10:25Z</cp:lastPrinted>
  <dcterms:created xsi:type="dcterms:W3CDTF">2013-11-27T00:46:05Z</dcterms:created>
  <dcterms:modified xsi:type="dcterms:W3CDTF">2024-01-16T18:10:09Z</dcterms:modified>
</cp:coreProperties>
</file>